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57" r:id="rId4"/>
    <p:sldId id="279" r:id="rId5"/>
    <p:sldId id="273" r:id="rId6"/>
    <p:sldId id="277" r:id="rId7"/>
    <p:sldId id="270" r:id="rId8"/>
    <p:sldId id="262" r:id="rId9"/>
    <p:sldId id="284" r:id="rId10"/>
    <p:sldId id="286" r:id="rId11"/>
    <p:sldId id="285" r:id="rId12"/>
    <p:sldId id="287" r:id="rId13"/>
    <p:sldId id="281" r:id="rId14"/>
    <p:sldId id="28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e Orosco" initials="CO" lastIdx="16" clrIdx="0">
    <p:extLst>
      <p:ext uri="{19B8F6BF-5375-455C-9EA6-DF929625EA0E}">
        <p15:presenceInfo xmlns:p15="http://schemas.microsoft.com/office/powerpoint/2012/main" userId="S::cjorosco@my365.bellevue.edu::e4799b81-3b95-48a6-9337-9a7921e19362" providerId="AD"/>
      </p:ext>
    </p:extLst>
  </p:cmAuthor>
  <p:cmAuthor id="2" name="Myra Rust" initials="MR" lastIdx="3" clrIdx="1">
    <p:extLst>
      <p:ext uri="{19B8F6BF-5375-455C-9EA6-DF929625EA0E}">
        <p15:presenceInfo xmlns:p15="http://schemas.microsoft.com/office/powerpoint/2012/main" userId="S::mrust@my365.bellevue.edu::a5b19bfc-5fbb-4c95-bbc3-9d23e37ddb2b" providerId="AD"/>
      </p:ext>
    </p:extLst>
  </p:cmAuthor>
  <p:cmAuthor id="3" name="Kyle Hanson" initials="KH" lastIdx="4" clrIdx="2">
    <p:extLst>
      <p:ext uri="{19B8F6BF-5375-455C-9EA6-DF929625EA0E}">
        <p15:presenceInfo xmlns:p15="http://schemas.microsoft.com/office/powerpoint/2012/main" userId="S::khanson@my365.bellevue.edu::d1d756ec-5b4b-46ab-8482-6724965839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2929"/>
    <a:srgbClr val="B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B5D9C-5679-4A39-BF83-9F05FF5991A4}" v="28" dt="2021-06-03T17:55:09.5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/>
    <p:restoredTop sz="83019"/>
  </p:normalViewPr>
  <p:slideViewPr>
    <p:cSldViewPr snapToGrid="0">
      <p:cViewPr varScale="1">
        <p:scale>
          <a:sx n="74" d="100"/>
          <a:sy n="74" d="100"/>
        </p:scale>
        <p:origin x="73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ra Couture" userId="3d90365817be0029" providerId="LiveId" clId="{A68B5D9C-5679-4A39-BF83-9F05FF5991A4}"/>
    <pc:docChg chg="custSel modSld">
      <pc:chgData name="Myra Couture" userId="3d90365817be0029" providerId="LiveId" clId="{A68B5D9C-5679-4A39-BF83-9F05FF5991A4}" dt="2021-06-03T17:55:09.561" v="20"/>
      <pc:docMkLst>
        <pc:docMk/>
      </pc:docMkLst>
      <pc:sldChg chg="delSp mod delAnim modAnim">
        <pc:chgData name="Myra Couture" userId="3d90365817be0029" providerId="LiveId" clId="{A68B5D9C-5679-4A39-BF83-9F05FF5991A4}" dt="2021-06-03T17:41:56.507" v="14"/>
        <pc:sldMkLst>
          <pc:docMk/>
          <pc:sldMk cId="1556838837" sldId="256"/>
        </pc:sldMkLst>
        <pc:picChg chg="del">
          <ac:chgData name="Myra Couture" userId="3d90365817be0029" providerId="LiveId" clId="{A68B5D9C-5679-4A39-BF83-9F05FF5991A4}" dt="2021-06-03T17:40:12.124" v="12" actId="478"/>
          <ac:picMkLst>
            <pc:docMk/>
            <pc:sldMk cId="1556838837" sldId="256"/>
            <ac:picMk id="4" creationId="{0A47BA23-4213-412F-BD48-8B733EE23455}"/>
          </ac:picMkLst>
        </pc:picChg>
      </pc:sldChg>
      <pc:sldChg chg="delSp mod delAnim modAnim">
        <pc:chgData name="Myra Couture" userId="3d90365817be0029" providerId="LiveId" clId="{A68B5D9C-5679-4A39-BF83-9F05FF5991A4}" dt="2021-06-03T17:55:09.561" v="20"/>
        <pc:sldMkLst>
          <pc:docMk/>
          <pc:sldMk cId="1103290275" sldId="273"/>
        </pc:sldMkLst>
        <pc:picChg chg="del">
          <ac:chgData name="Myra Couture" userId="3d90365817be0029" providerId="LiveId" clId="{A68B5D9C-5679-4A39-BF83-9F05FF5991A4}" dt="2021-06-03T17:24:25.450" v="1" actId="478"/>
          <ac:picMkLst>
            <pc:docMk/>
            <pc:sldMk cId="1103290275" sldId="273"/>
            <ac:picMk id="3" creationId="{CC3B3CFA-519E-413C-8440-9CC70028434F}"/>
          </ac:picMkLst>
        </pc:picChg>
        <pc:picChg chg="del">
          <ac:chgData name="Myra Couture" userId="3d90365817be0029" providerId="LiveId" clId="{A68B5D9C-5679-4A39-BF83-9F05FF5991A4}" dt="2021-06-03T17:33:04.624" v="7" actId="478"/>
          <ac:picMkLst>
            <pc:docMk/>
            <pc:sldMk cId="1103290275" sldId="273"/>
            <ac:picMk id="4" creationId="{2E9A4587-6424-48AB-ABE6-9F7E80BDFDD0}"/>
          </ac:picMkLst>
        </pc:picChg>
        <pc:picChg chg="del">
          <ac:chgData name="Myra Couture" userId="3d90365817be0029" providerId="LiveId" clId="{A68B5D9C-5679-4A39-BF83-9F05FF5991A4}" dt="2021-06-03T17:52:03.615" v="18" actId="478"/>
          <ac:picMkLst>
            <pc:docMk/>
            <pc:sldMk cId="1103290275" sldId="273"/>
            <ac:picMk id="6" creationId="{F0872120-70D9-4B9B-BDB5-A060E40CEB17}"/>
          </ac:picMkLst>
        </pc:picChg>
      </pc:sldChg>
      <pc:sldChg chg="delSp mod delAnim modAnim">
        <pc:chgData name="Myra Couture" userId="3d90365817be0029" providerId="LiveId" clId="{A68B5D9C-5679-4A39-BF83-9F05FF5991A4}" dt="2021-06-03T17:39:54.855" v="11"/>
        <pc:sldMkLst>
          <pc:docMk/>
          <pc:sldMk cId="3328346631" sldId="277"/>
        </pc:sldMkLst>
        <pc:picChg chg="del">
          <ac:chgData name="Myra Couture" userId="3d90365817be0029" providerId="LiveId" clId="{A68B5D9C-5679-4A39-BF83-9F05FF5991A4}" dt="2021-06-03T17:24:31.077" v="2" actId="478"/>
          <ac:picMkLst>
            <pc:docMk/>
            <pc:sldMk cId="3328346631" sldId="277"/>
            <ac:picMk id="4" creationId="{EDE8237A-A1E1-4A68-98B2-02472F5AB2CF}"/>
          </ac:picMkLst>
        </pc:picChg>
      </pc:sldChg>
      <pc:sldChg chg="delSp mod delAnim modAnim">
        <pc:chgData name="Myra Couture" userId="3d90365817be0029" providerId="LiveId" clId="{A68B5D9C-5679-4A39-BF83-9F05FF5991A4}" dt="2021-06-03T17:51:37.979" v="17"/>
        <pc:sldMkLst>
          <pc:docMk/>
          <pc:sldMk cId="559927275" sldId="279"/>
        </pc:sldMkLst>
        <pc:picChg chg="del">
          <ac:chgData name="Myra Couture" userId="3d90365817be0029" providerId="LiveId" clId="{A68B5D9C-5679-4A39-BF83-9F05FF5991A4}" dt="2021-06-03T17:24:11.873" v="0" actId="478"/>
          <ac:picMkLst>
            <pc:docMk/>
            <pc:sldMk cId="559927275" sldId="279"/>
            <ac:picMk id="5" creationId="{90A63D09-DBB3-4373-833C-91A4D441677A}"/>
          </ac:picMkLst>
        </pc:picChg>
        <pc:picChg chg="del">
          <ac:chgData name="Myra Couture" userId="3d90365817be0029" providerId="LiveId" clId="{A68B5D9C-5679-4A39-BF83-9F05FF5991A4}" dt="2021-06-03T17:45:06.440" v="15" actId="478"/>
          <ac:picMkLst>
            <pc:docMk/>
            <pc:sldMk cId="559927275" sldId="279"/>
            <ac:picMk id="6" creationId="{1BA7C720-5E44-42F0-9079-7B84C86513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160BA-1328-4EE9-8918-DA803300527B}" type="datetimeFigureOut">
              <a:rPr lang="en-US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30C0B-9DE6-439F-9D3D-52DAF1920DD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7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a 2005 study conducted by the Bureau of Justice Statistics</a:t>
            </a:r>
          </a:p>
          <a:p>
            <a:r>
              <a:rPr lang="en-US" dirty="0">
                <a:cs typeface="Calibri"/>
              </a:rPr>
              <a:t>Note: Our dataset recidivism rate does not align with the national average of 67.8% reoffend. In our dataset it's 33.3%.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30C0B-9DE6-439F-9D3D-52DAF1920DD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4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entry procedures changed over time and required transformation.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30C0B-9DE6-439F-9D3D-52DAF1920DD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Recidivism rate in dataset  is 33.3%. This does not align with national average of 67.3%.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30C0B-9DE6-439F-9D3D-52DAF1920DD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7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30C0B-9DE6-439F-9D3D-52DAF1920D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1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30C0B-9DE6-439F-9D3D-52DAF1920DD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26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30C0B-9DE6-439F-9D3D-52DAF1920DD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6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Recidivism rate in dataset  is 33.3%. This does not align with national average of 67.3%.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30C0B-9DE6-439F-9D3D-52DAF1920DD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46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Recidivism rate in dataset  is 33.3%. This does not align with national average of 67.3%.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30C0B-9DE6-439F-9D3D-52DAF1920DD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8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117F-8F6F-4DBA-BD05-72701A4AA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89758-0377-410C-BFC0-AC7C4829A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2220-9337-420B-91EB-18823BC8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88CAA-92A8-49B8-86DE-DE6582B1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2BDF-9AFF-425B-8799-7630A801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3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EB04-E839-4739-9ABA-5B25CB74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D7011-21BC-4DF0-B569-90FBE0E56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93A7C-E4FE-4863-B21D-D318ED96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9ED73-E12F-4566-B41A-01694B4CD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2F5E4-D800-4719-BFE5-BE579A22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6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9424FF-10E2-433A-8E19-7F66BFFFB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B1ABC-7537-4D08-9008-F2C924E86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7645C-AB2A-4970-B7D1-A3A03F00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5CB58-3D61-457D-8F01-5813E437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7718-C6E2-473B-ACA2-613A756C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28E1-5BD9-4690-9965-D1EBA53D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2E50-E977-4B84-BABA-820E7EEF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067E5-18DB-4654-9FC2-77663CA3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E7409-1964-4A15-AC2E-69447FB3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EB9BA-C154-474B-8279-77C7EA44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4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DA0F-622A-4B55-ADAF-7DE7E127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63E30-1583-4899-98FD-731DE9C8A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81567-17FA-48EE-ACC2-3A695923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D0973-2652-4593-B64A-2C578E57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9AD4-5656-4C9E-9988-210DF7AF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1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FBB5D-DED5-4FFF-A0E3-E8E9EBA9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69784-8FBC-48AC-B9C4-980FDE65D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884E7-B274-49AF-80B2-979A75F7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2CB7E-AC31-4989-821D-742C04F2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1056C-963E-430D-B3B4-BFB7C6B0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0A500-7574-4A1A-92F6-876EA678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6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533B-8432-4DDF-92E0-C8327B61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FF302-B2AD-4AF2-B871-15DEE870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E24E6-B0BA-4EF0-BA06-40E353491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3E7C1-6CA8-48E2-813C-49364079B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C10ED-58B3-4524-BE42-BDB82F9A5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9E16F-4ACE-4CD6-9A5F-E6B993C5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6381E-0AAF-4250-AC4C-5228F1E6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274F1-E5D4-44B0-B85D-7E38282B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3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7D72-6B02-4BEE-A826-D1291ECF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D0F6D-63C4-499A-A220-6A361A22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26D15-2018-42FA-BE4D-6DB279C2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BB475-3A2A-4150-8470-7BA89A07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03AFA7-DE63-40FF-8021-71217B85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B4A73-2E40-4CEB-AE1D-B0C66A28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C9B94-7F1B-43D9-B89A-DDD13948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9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176E-1C5A-4342-BAD2-C3E62D74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8DA9-3D8B-4A22-B2D1-10C5B9581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F838-A1B0-40C2-9503-A4E269EF2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97AF8-B732-4649-BFA1-98BF4E2C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D7891-2FB7-4FD0-82D5-6C79E419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7508B-B9C6-4F6C-96D8-2CC0032F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0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745C-436B-4EAD-99B8-D6B429B54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5F23D-ED05-4AD8-A7C0-958595A7D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8B79F-CDDE-4706-AD78-66A8E4FE0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6366B-DE40-45E9-8D12-5F73FAFA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BC1E8-6CC9-40CD-8900-61E05A15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82391-3FFD-4FB7-B493-34C7AE049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2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C7384-4C9F-4C5E-AB5B-56712352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E6EEA-6A36-449A-B2A4-7FD5EBE7E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6AD53-E37A-449B-8BDA-30AC63A91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9620C-6896-48BC-AE1D-4229AB2C2ADD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0D9E2-6AB9-4402-A9B4-0E903FC36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981F-0C6B-4D68-8C13-1483FCFAA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3267C-8A69-418B-B316-78EDD96BB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iowa.gov/Correctional-System/3-Year-Recidivism-for-Offenders-Released-from-Pris/mw8r-vqy4." TargetMode="External"/><Relationship Id="rId2" Type="http://schemas.openxmlformats.org/officeDocument/2006/relationships/hyperlink" Target="https://www.bjs.gov/index.cfm?ty=pbdetail&amp;iid=49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c.state.fl.us/pub/recidivism/2019-2020/FDC_AR2019-20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B2E27-942A-418F-9EAA-321B719F0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Predicting the Probability of Recidivism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70489-D1D3-4F8C-8F5E-348C13743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5329113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By: Kyle Hanson, Christine Orosco, Myra Rust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7E7DAE-D0B0-4233-B9BA-61D7E5B0D4B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6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38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5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5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7C69D-EDD0-4545-801F-11F6E871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chemeClr val="bg1"/>
                </a:solidFill>
                <a:cs typeface="Calibri Light"/>
              </a:rPr>
              <a:t>AdaBoost Results</a:t>
            </a:r>
            <a:endParaRPr lang="en-US" sz="46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1A9F0BF-4DA0-49FE-AF67-CDB65CFB7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22" y="2402963"/>
            <a:ext cx="6585852" cy="3869992"/>
          </a:xfrm>
          <a:prstGeom prst="rect">
            <a:avLst/>
          </a:prstGeo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A05F628-04B6-44E0-AD6C-CB1A92311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16618"/>
              </p:ext>
            </p:extLst>
          </p:nvPr>
        </p:nvGraphicFramePr>
        <p:xfrm>
          <a:off x="7269655" y="2680137"/>
          <a:ext cx="4373173" cy="3636500"/>
        </p:xfrm>
        <a:graphic>
          <a:graphicData uri="http://schemas.openxmlformats.org/drawingml/2006/table">
            <a:tbl>
              <a:tblPr firstCol="1" bandRow="1">
                <a:tableStyleId>{E8034E78-7F5D-4C2E-B375-FC64B27BC917}</a:tableStyleId>
              </a:tblPr>
              <a:tblGrid>
                <a:gridCol w="1376505">
                  <a:extLst>
                    <a:ext uri="{9D8B030D-6E8A-4147-A177-3AD203B41FA5}">
                      <a16:colId xmlns:a16="http://schemas.microsoft.com/office/drawing/2014/main" val="234594136"/>
                    </a:ext>
                  </a:extLst>
                </a:gridCol>
                <a:gridCol w="1491774">
                  <a:extLst>
                    <a:ext uri="{9D8B030D-6E8A-4147-A177-3AD203B41FA5}">
                      <a16:colId xmlns:a16="http://schemas.microsoft.com/office/drawing/2014/main" val="970855270"/>
                    </a:ext>
                  </a:extLst>
                </a:gridCol>
                <a:gridCol w="1504894">
                  <a:extLst>
                    <a:ext uri="{9D8B030D-6E8A-4147-A177-3AD203B41FA5}">
                      <a16:colId xmlns:a16="http://schemas.microsoft.com/office/drawing/2014/main" val="3347210651"/>
                    </a:ext>
                  </a:extLst>
                </a:gridCol>
              </a:tblGrid>
              <a:tr h="823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/>
                        <a:t>Mean Accuracy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0.66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7452" marR="198859" marT="144194" marB="144194" anchor="ctr"/>
                </a:tc>
                <a:extLst>
                  <a:ext uri="{0D108BD9-81ED-4DB2-BD59-A6C34878D82A}">
                    <a16:rowId xmlns:a16="http://schemas.microsoft.com/office/drawing/2014/main" val="3683753082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/>
                        <a:t>AUC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.6428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7452" marR="198859" marT="144194" marB="144194" anchor="ctr"/>
                </a:tc>
                <a:extLst>
                  <a:ext uri="{0D108BD9-81ED-4DB2-BD59-A6C34878D82A}">
                    <a16:rowId xmlns:a16="http://schemas.microsoft.com/office/drawing/2014/main" val="3119510097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/>
                        <a:t>Precision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Weighted Avg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0.64</a:t>
                      </a:r>
                    </a:p>
                  </a:txBody>
                  <a:tcPr marL="187452" marR="198859" marT="144194" marB="144194" anchor="ctr"/>
                </a:tc>
                <a:extLst>
                  <a:ext uri="{0D108BD9-81ED-4DB2-BD59-A6C34878D82A}">
                    <a16:rowId xmlns:a16="http://schemas.microsoft.com/office/drawing/2014/main" val="1613237832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/>
                        <a:t>Recall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Weighted Avg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0.60</a:t>
                      </a:r>
                    </a:p>
                  </a:txBody>
                  <a:tcPr marL="187452" marR="198859" marT="144194" marB="144194" anchor="ctr"/>
                </a:tc>
                <a:extLst>
                  <a:ext uri="{0D108BD9-81ED-4DB2-BD59-A6C34878D82A}">
                    <a16:rowId xmlns:a16="http://schemas.microsoft.com/office/drawing/2014/main" val="592589771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cap="none" spc="0" dirty="0"/>
                        <a:t>F1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spc="0" noProof="0" dirty="0">
                          <a:solidFill>
                            <a:schemeClr val="tx1"/>
                          </a:solidFill>
                        </a:rPr>
                        <a:t>Pos 0.51</a:t>
                      </a:r>
                    </a:p>
                  </a:txBody>
                  <a:tcPr marL="187452" marR="198859" marT="144194" marB="144194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Neg  0.66</a:t>
                      </a:r>
                    </a:p>
                  </a:txBody>
                  <a:tcPr marL="187452" marR="198859" marT="144194" marB="144194" anchor="ctr"/>
                </a:tc>
                <a:extLst>
                  <a:ext uri="{0D108BD9-81ED-4DB2-BD59-A6C34878D82A}">
                    <a16:rowId xmlns:a16="http://schemas.microsoft.com/office/drawing/2014/main" val="2268945725"/>
                  </a:ext>
                </a:extLst>
              </a:tr>
            </a:tbl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2A5949-528E-49AC-8BF0-5D35328A1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122" y="61653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5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5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7C69D-EDD0-4545-801F-11F6E871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chemeClr val="bg1"/>
                </a:solidFill>
                <a:cs typeface="Calibri Light"/>
              </a:rPr>
              <a:t>AdaBoost ROC Curve</a:t>
            </a:r>
            <a:endParaRPr lang="en-US" sz="46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780BB92-7735-4930-ADA9-EF3B12D0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04" r="3" b="10982"/>
          <a:stretch/>
        </p:blipFill>
        <p:spPr>
          <a:xfrm>
            <a:off x="323238" y="2503847"/>
            <a:ext cx="7271392" cy="3847458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1A40014-D7F5-43DD-8562-0E514CEF04AB}"/>
              </a:ext>
            </a:extLst>
          </p:cNvPr>
          <p:cNvSpPr txBox="1">
            <a:spLocks/>
          </p:cNvSpPr>
          <p:nvPr/>
        </p:nvSpPr>
        <p:spPr>
          <a:xfrm>
            <a:off x="7827179" y="2785789"/>
            <a:ext cx="4042981" cy="3262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>
              <a:spcBef>
                <a:spcPts val="1200"/>
              </a:spcBef>
              <a:spcAft>
                <a:spcPts val="1200"/>
              </a:spcAft>
            </a:pPr>
            <a:r>
              <a:rPr lang="en-US">
                <a:cs typeface="Calibri"/>
              </a:rPr>
              <a:t>ROC Curve indicative of poor results. </a:t>
            </a:r>
          </a:p>
          <a:p>
            <a:pPr marL="274320">
              <a:spcBef>
                <a:spcPts val="1200"/>
              </a:spcBef>
              <a:spcAft>
                <a:spcPts val="1200"/>
              </a:spcAft>
            </a:pPr>
            <a:r>
              <a:rPr lang="en-US">
                <a:cs typeface="Calibri"/>
              </a:rPr>
              <a:t>Curve close to the zero line. </a:t>
            </a:r>
          </a:p>
          <a:p>
            <a:pPr marL="274320">
              <a:spcBef>
                <a:spcPts val="1200"/>
              </a:spcBef>
              <a:spcAft>
                <a:spcPts val="1200"/>
              </a:spcAft>
            </a:pPr>
            <a:r>
              <a:rPr lang="en-US">
                <a:cs typeface="Calibri"/>
              </a:rPr>
              <a:t>AUC generalizes the accuracy.</a:t>
            </a:r>
          </a:p>
        </p:txBody>
      </p:sp>
      <p:pic>
        <p:nvPicPr>
          <p:cNvPr id="3" name="ROC">
            <a:hlinkClick r:id="" action="ppaction://media"/>
            <a:extLst>
              <a:ext uri="{FF2B5EF4-FFF2-40B4-BE49-F238E27FC236}">
                <a16:creationId xmlns:a16="http://schemas.microsoft.com/office/drawing/2014/main" id="{5B90CB27-8A22-444F-8D84-AF5382577B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9527" y="616998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5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5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7C69D-EDD0-4545-801F-11F6E871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dirty="0">
                <a:solidFill>
                  <a:schemeClr val="bg1"/>
                </a:solidFill>
                <a:cs typeface="Calibri Light"/>
              </a:rPr>
              <a:t>Additional  Models</a:t>
            </a:r>
            <a:endParaRPr lang="en-US" sz="4600" kern="1200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1A40014-D7F5-43DD-8562-0E514CEF04AB}"/>
              </a:ext>
            </a:extLst>
          </p:cNvPr>
          <p:cNvSpPr txBox="1">
            <a:spLocks/>
          </p:cNvSpPr>
          <p:nvPr/>
        </p:nvSpPr>
        <p:spPr>
          <a:xfrm>
            <a:off x="373256" y="2649020"/>
            <a:ext cx="3144213" cy="3262681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1200"/>
              </a:spcBef>
              <a:buNone/>
            </a:pPr>
            <a:endParaRPr lang="en-US" sz="2400" dirty="0">
              <a:cs typeface="Calibri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en-US" sz="2400" dirty="0">
                <a:cs typeface="Calibri"/>
              </a:rPr>
              <a:t>Stacked Ensemble</a:t>
            </a:r>
          </a:p>
          <a:p>
            <a:pPr marL="457200" lvl="1"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Random Forest</a:t>
            </a:r>
          </a:p>
          <a:p>
            <a:pPr marL="457200"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Naïve Bayes</a:t>
            </a:r>
          </a:p>
          <a:p>
            <a:pPr marL="457200"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Logistics Regression</a:t>
            </a:r>
          </a:p>
          <a:p>
            <a:pPr marL="502920" lvl="1" indent="0">
              <a:spcBef>
                <a:spcPts val="0"/>
              </a:spcBef>
              <a:buNone/>
            </a:pPr>
            <a:endParaRPr lang="en-US" sz="2000" dirty="0">
              <a:cs typeface="Calibri"/>
            </a:endParaRPr>
          </a:p>
          <a:p>
            <a:pPr marL="731520" lvl="1">
              <a:spcBef>
                <a:spcPts val="0"/>
              </a:spcBef>
            </a:pPr>
            <a:endParaRPr lang="en-US" sz="2000" dirty="0">
              <a:cs typeface="Calibri"/>
            </a:endParaRPr>
          </a:p>
          <a:p>
            <a:pPr marL="4572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 dirty="0">
                <a:cs typeface="Calibri"/>
              </a:rPr>
              <a:t>Accuracy</a:t>
            </a:r>
          </a:p>
          <a:p>
            <a:pPr marL="457200" lvl="1">
              <a:spcBef>
                <a:spcPts val="0"/>
              </a:spcBef>
            </a:pPr>
            <a:r>
              <a:rPr lang="en-US" sz="2000" dirty="0">
                <a:cs typeface="Calibri"/>
              </a:rPr>
              <a:t>63</a:t>
            </a:r>
          </a:p>
          <a:p>
            <a:pPr marL="731520" lvl="1">
              <a:spcBef>
                <a:spcPts val="0"/>
              </a:spcBef>
            </a:pPr>
            <a:endParaRPr lang="en-US" sz="2000" dirty="0">
              <a:cs typeface="Calibri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6CAED54-934B-470C-BEAB-EB24003964AF}"/>
              </a:ext>
            </a:extLst>
          </p:cNvPr>
          <p:cNvSpPr txBox="1">
            <a:spLocks/>
          </p:cNvSpPr>
          <p:nvPr/>
        </p:nvSpPr>
        <p:spPr>
          <a:xfrm>
            <a:off x="4417717" y="2639251"/>
            <a:ext cx="3202828" cy="3409219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endParaRPr lang="en-US" sz="2400" dirty="0">
              <a:cs typeface="Calibri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en-US" sz="2400" dirty="0">
                <a:cs typeface="Calibri"/>
              </a:rPr>
              <a:t>Weighted Average Ensemble</a:t>
            </a:r>
            <a:endParaRPr lang="en-US" sz="2400">
              <a:cs typeface="Calibri" panose="020F0502020204030204"/>
            </a:endParaRPr>
          </a:p>
          <a:p>
            <a:pPr marL="457200" lvl="1"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Random Forest</a:t>
            </a:r>
          </a:p>
          <a:p>
            <a:pPr marL="457200"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Naïve Bayes</a:t>
            </a:r>
            <a:endParaRPr lang="en-US" dirty="0">
              <a:cs typeface="Calibri" panose="020F0502020204030204"/>
            </a:endParaRPr>
          </a:p>
          <a:p>
            <a:pPr marL="457200"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AdaBoost</a:t>
            </a:r>
          </a:p>
          <a:p>
            <a:pPr marL="731520" lvl="1">
              <a:spcBef>
                <a:spcPts val="0"/>
              </a:spcBef>
            </a:pPr>
            <a:endParaRPr lang="en-US" sz="2000" dirty="0">
              <a:cs typeface="Calibri"/>
            </a:endParaRPr>
          </a:p>
          <a:p>
            <a:pPr marL="731520" lvl="1">
              <a:spcBef>
                <a:spcPts val="0"/>
              </a:spcBef>
            </a:pPr>
            <a:endParaRPr lang="en-US" sz="2000" dirty="0">
              <a:cs typeface="Calibri"/>
            </a:endParaRPr>
          </a:p>
          <a:p>
            <a:pPr marL="502920" lvl="1" indent="0">
              <a:spcBef>
                <a:spcPts val="0"/>
              </a:spcBef>
              <a:buNone/>
            </a:pPr>
            <a:endParaRPr lang="en-US" sz="2000" dirty="0">
              <a:cs typeface="Calibri"/>
            </a:endParaRPr>
          </a:p>
          <a:p>
            <a:pPr marL="4572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cs typeface="Calibri"/>
              </a:rPr>
              <a:t>Accuracy</a:t>
            </a:r>
          </a:p>
          <a:p>
            <a:pPr marL="457200" lvl="1">
              <a:spcBef>
                <a:spcPts val="0"/>
              </a:spcBef>
            </a:pPr>
            <a:r>
              <a:rPr lang="en-US" sz="2000" dirty="0">
                <a:cs typeface="Calibri"/>
              </a:rPr>
              <a:t>66</a:t>
            </a:r>
          </a:p>
          <a:p>
            <a:pPr marL="731520" lvl="1">
              <a:spcBef>
                <a:spcPts val="0"/>
              </a:spcBef>
            </a:pPr>
            <a:endParaRPr lang="en-US" sz="2000" dirty="0">
              <a:cs typeface="Calibri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7A53B5E-38D1-4DA4-AF73-B87A4D90467D}"/>
              </a:ext>
            </a:extLst>
          </p:cNvPr>
          <p:cNvSpPr txBox="1">
            <a:spLocks/>
          </p:cNvSpPr>
          <p:nvPr/>
        </p:nvSpPr>
        <p:spPr>
          <a:xfrm>
            <a:off x="8481717" y="2707634"/>
            <a:ext cx="3329828" cy="3262681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Bef>
                <a:spcPts val="0"/>
              </a:spcBef>
              <a:buNone/>
            </a:pPr>
            <a:endParaRPr lang="en-US" sz="2400" dirty="0">
              <a:cs typeface="Calibri"/>
            </a:endParaRPr>
          </a:p>
          <a:p>
            <a:pPr marL="45720" indent="0">
              <a:spcBef>
                <a:spcPts val="0"/>
              </a:spcBef>
              <a:buNone/>
            </a:pPr>
            <a:r>
              <a:rPr lang="en-US" sz="2400" dirty="0">
                <a:cs typeface="Calibri"/>
              </a:rPr>
              <a:t>Neural Network</a:t>
            </a:r>
            <a:endParaRPr lang="en-US" dirty="0"/>
          </a:p>
          <a:p>
            <a:pPr marL="457200" lvl="1"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3 Layers</a:t>
            </a:r>
            <a:endParaRPr lang="en-US" dirty="0">
              <a:cs typeface="Calibri" panose="020F0502020204030204"/>
            </a:endParaRPr>
          </a:p>
          <a:p>
            <a:pPr marL="457200"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cs typeface="Calibri"/>
              </a:rPr>
              <a:t>Compile with</a:t>
            </a:r>
            <a:endParaRPr lang="en-US" dirty="0">
              <a:cs typeface="Calibri" panose="020F0502020204030204"/>
            </a:endParaRPr>
          </a:p>
          <a:p>
            <a:pPr marL="742950" lvl="3" indent="-285750">
              <a:spcBef>
                <a:spcPts val="60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dirty="0">
                <a:cs typeface="Calibri" panose="020F0502020204030204"/>
              </a:rPr>
              <a:t>Adam Optimizer</a:t>
            </a:r>
          </a:p>
          <a:p>
            <a:pPr marL="742950" lvl="3" indent="-285750">
              <a:spcBef>
                <a:spcPts val="60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dirty="0">
                <a:cs typeface="Calibri" panose="020F0502020204030204"/>
              </a:rPr>
              <a:t>Loss binary cross entropy</a:t>
            </a:r>
          </a:p>
          <a:p>
            <a:pPr marL="731520" lvl="1">
              <a:spcBef>
                <a:spcPts val="0"/>
              </a:spcBef>
            </a:pPr>
            <a:endParaRPr lang="en-US" sz="2000" dirty="0">
              <a:cs typeface="Calibri"/>
            </a:endParaRPr>
          </a:p>
          <a:p>
            <a:pPr marL="731520" lvl="1">
              <a:spcBef>
                <a:spcPts val="0"/>
              </a:spcBef>
            </a:pPr>
            <a:endParaRPr lang="en-US" sz="2000" dirty="0">
              <a:cs typeface="Calibri"/>
            </a:endParaRPr>
          </a:p>
          <a:p>
            <a:pPr marL="4572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cs typeface="Calibri"/>
              </a:rPr>
              <a:t>Accuracy</a:t>
            </a:r>
          </a:p>
          <a:p>
            <a:pPr marL="457200" lvl="1">
              <a:spcBef>
                <a:spcPts val="0"/>
              </a:spcBef>
            </a:pPr>
            <a:r>
              <a:rPr lang="en-US" sz="2000" dirty="0">
                <a:cs typeface="Calibri"/>
              </a:rPr>
              <a:t>66</a:t>
            </a:r>
          </a:p>
          <a:p>
            <a:pPr marL="731520" lvl="1">
              <a:spcBef>
                <a:spcPts val="0"/>
              </a:spcBef>
            </a:pPr>
            <a:endParaRPr lang="en-US" sz="2000" dirty="0">
              <a:cs typeface="Calibri"/>
            </a:endParaRPr>
          </a:p>
        </p:txBody>
      </p:sp>
      <p:pic>
        <p:nvPicPr>
          <p:cNvPr id="3" name="mods">
            <a:hlinkClick r:id="" action="ppaction://media"/>
            <a:extLst>
              <a:ext uri="{FF2B5EF4-FFF2-40B4-BE49-F238E27FC236}">
                <a16:creationId xmlns:a16="http://schemas.microsoft.com/office/drawing/2014/main" id="{CCD98002-BC17-49EC-9FEA-374CF2F82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520" y="608300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1F4F1-7846-4022-BFAA-482E0A7F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3" y="1987772"/>
            <a:ext cx="3081399" cy="289111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Conclusions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A8DF8-5324-4A71-83C8-C553A63E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926" y="1219488"/>
            <a:ext cx="6835488" cy="463708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Model not accurate enough for critical decisions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,Sans-Serif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Weak or no correlation amongst variables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,Sans-Serif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Not enough variables in the dataset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,Sans-Serif" panose="020B0604020202020204" pitchFamily="34" charset="0"/>
              <a:buChar char="§"/>
            </a:pPr>
            <a:endParaRPr lang="en-US" dirty="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,Sans-Serif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Need additional variables to train the model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Examples of additional variables </a:t>
            </a:r>
            <a:r>
              <a:rPr lang="en-US" sz="1800" dirty="0">
                <a:ea typeface="+mn-lt"/>
                <a:cs typeface="+mn-lt"/>
              </a:rPr>
              <a:t>(Florida Department of Corrections, 2020)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,Sans-Serif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Social Cognitive factors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,Sans-Serif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Inmate Education</a:t>
            </a:r>
          </a:p>
          <a:p>
            <a:pPr lvl="1">
              <a:spcBef>
                <a:spcPts val="1200"/>
              </a:spcBef>
              <a:buFont typeface="Wingdings,Sans-Serif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Inmate Incarceration 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6" name="conc">
            <a:hlinkClick r:id="" action="ppaction://media"/>
            <a:extLst>
              <a:ext uri="{FF2B5EF4-FFF2-40B4-BE49-F238E27FC236}">
                <a16:creationId xmlns:a16="http://schemas.microsoft.com/office/drawing/2014/main" id="{DAD67EA8-BCEE-4042-B001-559B721ECB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9102" y="59588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1F4F1-7846-4022-BFAA-482E0A7F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bg2">
              <a:lumMod val="50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cs typeface="Calibri Light"/>
              </a:rPr>
              <a:t>Future Work</a:t>
            </a:r>
            <a:endParaRPr lang="en-US" sz="26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AFBAE-363F-414C-B5A3-78549D25F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785" y="1711763"/>
            <a:ext cx="7695325" cy="4141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cs typeface="Calibri"/>
              </a:rPr>
              <a:t>Acquire datasets from the Florida Department of Corrections  </a:t>
            </a:r>
            <a:endParaRPr lang="en-US" sz="2000" dirty="0">
              <a:cs typeface="Calibri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cs typeface="Calibri"/>
              </a:rPr>
              <a:t>Explore Ensemble machine learning models</a:t>
            </a:r>
            <a:endParaRPr lang="en-US" sz="3200" dirty="0">
              <a:ea typeface="+mn-lt"/>
              <a:cs typeface="+mn-lt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cs typeface="Calibri"/>
              </a:rPr>
              <a:t>Explore Feed Forward Neural Network model</a:t>
            </a:r>
            <a:endParaRPr lang="en-US" sz="3200" dirty="0"/>
          </a:p>
        </p:txBody>
      </p:sp>
      <p:pic>
        <p:nvPicPr>
          <p:cNvPr id="3" name="Future">
            <a:hlinkClick r:id="" action="ppaction://media"/>
            <a:extLst>
              <a:ext uri="{FF2B5EF4-FFF2-40B4-BE49-F238E27FC236}">
                <a16:creationId xmlns:a16="http://schemas.microsoft.com/office/drawing/2014/main" id="{9B90E38B-3A96-42A9-BD20-C2FC31C2D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6034" y="58528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50FC0-2DA5-49E0-B569-687630E1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 /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0FF17-F952-447D-AEA1-DE058B44C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45720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Durose, M., Cooper, A., Snyder, H. (2014, April 22). Recidivism of Prisoners released in 30 states in 2005: Patterns From 2005 – 2010 – Update. Bureau of Justice Statistics. Retrieved from 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  <a:hlinkClick r:id="rId2"/>
              </a:rPr>
              <a:t>https://www.bjs.gov/index.cfm?ty=pbdetail&amp;iid=4986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. </a:t>
            </a:r>
          </a:p>
          <a:p>
            <a:pPr indent="-457200">
              <a:spcBef>
                <a:spcPts val="0"/>
              </a:spcBef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pPr indent="-457200">
              <a:spcBef>
                <a:spcPts val="0"/>
              </a:spcBef>
              <a:buNone/>
            </a:pP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Iowa Department of Correction. (2020, November 16). 3-Year Recidivism for Offenders Released from Prison in Iowa. Iowa Data. Retrieved from 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  <a:hlinkClick r:id="rId3"/>
              </a:rPr>
              <a:t>https://data.iowa.gov/Correctional-System/3-Year-Recidivism-for-Offenders-Released-from-Pris/mw8r-vqy4.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 sz="2000" dirty="0">
              <a:solidFill>
                <a:srgbClr val="FFFFFF"/>
              </a:solidFill>
            </a:endParaRPr>
          </a:p>
          <a:p>
            <a:pPr indent="-457200">
              <a:spcBef>
                <a:spcPts val="0"/>
              </a:spcBef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Florida Department of Corrections. (2020, June). Florida Prison Recidivism Report: Releases from 2008 to 2018. </a:t>
            </a:r>
            <a:r>
              <a:rPr lang="en-US" sz="2000" dirty="0">
                <a:ea typeface="+mn-lt"/>
                <a:cs typeface="+mn-lt"/>
                <a:hlinkClick r:id="rId4"/>
              </a:rPr>
              <a:t>http://www.dc.state.fl.us/pub/recidivism/2019-2020/FDC_AR2019-20.pdf</a:t>
            </a:r>
            <a:endParaRPr lang="en-US"/>
          </a:p>
          <a:p>
            <a:pPr indent="-457200">
              <a:spcBef>
                <a:spcPts val="0"/>
              </a:spcBef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indent="-457200">
              <a:spcBef>
                <a:spcPts val="0"/>
              </a:spcBef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81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6C0DB-ECE5-40E3-BB41-58B4E71B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Presentation Outline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0B2F-E3DB-4E0C-BF26-F461BC32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043" y="925832"/>
            <a:ext cx="6024654" cy="514523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1000"/>
              </a:spcAft>
            </a:pPr>
            <a:r>
              <a:rPr lang="en-US" dirty="0">
                <a:cs typeface="Calibri"/>
              </a:rPr>
              <a:t>Background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dirty="0">
                <a:cs typeface="Calibri"/>
              </a:rPr>
              <a:t>Data Cleaning and Transformation</a:t>
            </a:r>
          </a:p>
          <a:p>
            <a:pPr>
              <a:spcAft>
                <a:spcPts val="1000"/>
              </a:spcAft>
            </a:pPr>
            <a:r>
              <a:rPr lang="en-US" dirty="0">
                <a:cs typeface="Calibri"/>
              </a:rPr>
              <a:t>Preliminary Analysis</a:t>
            </a:r>
          </a:p>
          <a:p>
            <a:pPr>
              <a:spcAft>
                <a:spcPts val="1000"/>
              </a:spcAft>
            </a:pPr>
            <a:r>
              <a:rPr lang="en-US" dirty="0">
                <a:cs typeface="Calibri"/>
              </a:rPr>
              <a:t>Modeling Methods </a:t>
            </a:r>
          </a:p>
          <a:p>
            <a:pPr lvl="1">
              <a:spcBef>
                <a:spcPts val="1000"/>
              </a:spcBef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Feature Selection</a:t>
            </a:r>
          </a:p>
          <a:p>
            <a:pPr lvl="1">
              <a:spcBef>
                <a:spcPts val="1000"/>
              </a:spcBef>
              <a:spcAft>
                <a:spcPts val="1000"/>
              </a:spcAft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Model Selection &amp; Evaluation</a:t>
            </a:r>
            <a:endParaRPr lang="en-US" dirty="0">
              <a:cs typeface="Calibri"/>
            </a:endParaRPr>
          </a:p>
          <a:p>
            <a:pPr>
              <a:spcAft>
                <a:spcPts val="1000"/>
              </a:spcAft>
            </a:pPr>
            <a:r>
              <a:rPr lang="en-US" dirty="0">
                <a:cs typeface="Calibri"/>
              </a:rPr>
              <a:t>Model Results</a:t>
            </a:r>
          </a:p>
          <a:p>
            <a:pPr>
              <a:spcAft>
                <a:spcPts val="1000"/>
              </a:spcAft>
            </a:pPr>
            <a:r>
              <a:rPr lang="en-US" dirty="0">
                <a:cs typeface="Calibri"/>
              </a:rPr>
              <a:t>Conclusion</a:t>
            </a:r>
          </a:p>
          <a:p>
            <a:pPr>
              <a:spcAft>
                <a:spcPts val="1000"/>
              </a:spcAft>
            </a:pPr>
            <a:r>
              <a:rPr lang="en-US" dirty="0">
                <a:cs typeface="Calibri"/>
              </a:rPr>
              <a:t>Future Work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37C00C-A544-4D70-8A83-F64139FA16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21" end="1421.81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42A1A-E60F-4115-9EF1-B97BD483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678" y="383863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Graphic 5" descr="Scales of justice with solid fill">
            <a:extLst>
              <a:ext uri="{FF2B5EF4-FFF2-40B4-BE49-F238E27FC236}">
                <a16:creationId xmlns:a16="http://schemas.microsoft.com/office/drawing/2014/main" id="{A769566E-A5A8-4881-96CB-763C56E1F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371" y="3957988"/>
            <a:ext cx="2444992" cy="24449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3465-BE8F-467E-80EB-06C587521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801" y="1901649"/>
            <a:ext cx="7173112" cy="4202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cs typeface="Calibri"/>
              </a:rPr>
              <a:t>What is recidivism?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cs typeface="Calibri"/>
              </a:rPr>
              <a:t>67.8% of convicts reoffend within 3 years.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cs typeface="Calibri"/>
              </a:rPr>
              <a:t>Project Objective - Use historical data and machine learning </a:t>
            </a:r>
            <a:r>
              <a:rPr lang="en-US" dirty="0">
                <a:ea typeface="+mn-lt"/>
                <a:cs typeface="+mn-lt"/>
              </a:rPr>
              <a:t>to predict the probability an individual will reoffend.</a:t>
            </a:r>
            <a:endParaRPr lang="en-US" dirty="0">
              <a:cs typeface="Calibri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cs typeface="Calibri"/>
              </a:rPr>
              <a:t>Motivation - Provide probabilities to decision makers.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F3994E-A78D-4FE4-9467-6411E69C3BB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566" end="2046.52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57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F3E2C-1A50-4412-B94E-5FC41457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Cleaning &amp; Transformation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B20B4-1661-4079-9511-57CBDDA2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Data Source 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457200"/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3-Year Recidivism for Offenders Released from Prison in Iowa (Iowa Department of Corrections, 2020). 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457200"/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Data range from 2010 – 2018 </a:t>
            </a:r>
          </a:p>
          <a:p>
            <a:pPr marL="457200"/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26020 total observations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Cleaning and Transformation</a:t>
            </a:r>
          </a:p>
          <a:p>
            <a:pPr marL="457200"/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Remove variables</a:t>
            </a:r>
          </a:p>
          <a:p>
            <a:pPr marL="457200"/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Impute missing values</a:t>
            </a:r>
          </a:p>
          <a:p>
            <a:pPr marL="457200"/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Combine values</a:t>
            </a:r>
          </a:p>
          <a:p>
            <a:pPr marL="457200"/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One-hot encoded variables for model input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endParaRPr lang="en-US" sz="1600">
              <a:solidFill>
                <a:schemeClr val="bg1"/>
              </a:solidFill>
              <a:effectLst/>
              <a:latin typeface="Calibri"/>
              <a:ea typeface="Times New Roman" panose="02020603050405020304" pitchFamily="18" charset="0"/>
              <a:cs typeface="Calibri"/>
            </a:endParaRPr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600ED2D-2452-42D6-B80F-4954A9693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097" y="439347"/>
            <a:ext cx="6802271" cy="5763379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E3307E-64BC-4759-9AED-90818A6ABA9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18" end="1360.07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2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1F4F1-7846-4022-BFAA-482E0A7F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 Analysis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9B0E9FB-156E-40EA-AD84-49912C16A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504245" y="1019832"/>
            <a:ext cx="8038820" cy="5227200"/>
          </a:xfr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C3A886-048A-466F-972D-618CCAC81E5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176" end="1564.587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5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5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7C69D-EDD0-4545-801F-11F6E871E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chemeClr val="bg1"/>
                </a:solidFill>
                <a:cs typeface="Calibri Light"/>
              </a:rPr>
              <a:t>Correlation to Target Variable</a:t>
            </a:r>
            <a:endParaRPr lang="en-US" sz="4600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hart, histogram, waterfall chart&#10;&#10;Description automatically generated">
            <a:extLst>
              <a:ext uri="{FF2B5EF4-FFF2-40B4-BE49-F238E27FC236}">
                <a16:creationId xmlns:a16="http://schemas.microsoft.com/office/drawing/2014/main" id="{3FF2A2E3-432E-41B6-B943-3C9D244C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820" y="2427541"/>
            <a:ext cx="7995260" cy="3997637"/>
          </a:xfrm>
          <a:prstGeom prst="rect">
            <a:avLst/>
          </a:prstGeom>
        </p:spPr>
      </p:pic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FE7293C9-A715-432B-A264-F2959BB0C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583" y="2425657"/>
            <a:ext cx="9289524" cy="403306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3296C0-6C2D-4A17-B509-31F3A7CB2CE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90" end="2086.818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8ED84-AA49-4C48-A884-2229563A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Model Selection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94D1AC-AFDD-4EC9-8DE2-D9DD02B45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203" y="1860601"/>
            <a:ext cx="7390315" cy="49279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Naïve Bayes – Accuracy: 0.35%</a:t>
            </a:r>
          </a:p>
          <a:p>
            <a:r>
              <a:rPr lang="en-US" sz="2400" dirty="0">
                <a:ea typeface="+mn-lt"/>
                <a:cs typeface="+mn-lt"/>
              </a:rPr>
              <a:t>Logistic Regression –  Accuracy: 0.59%</a:t>
            </a:r>
          </a:p>
          <a:p>
            <a:r>
              <a:rPr lang="en-US" sz="2400" dirty="0">
                <a:ea typeface="+mn-lt"/>
                <a:cs typeface="+mn-lt"/>
              </a:rPr>
              <a:t>Random Forest –  Accuracy: 0.61%</a:t>
            </a:r>
          </a:p>
          <a:p>
            <a:r>
              <a:rPr lang="en-US" sz="2400" dirty="0">
                <a:ea typeface="+mn-lt"/>
                <a:cs typeface="+mn-lt"/>
              </a:rPr>
              <a:t>AdaBoost</a:t>
            </a:r>
          </a:p>
          <a:p>
            <a:pPr marL="0" indent="0">
              <a:buNone/>
            </a:pPr>
            <a:r>
              <a:rPr lang="en-US" sz="2400" dirty="0">
                <a:cs typeface="Calibri" panose="020F0502020204030204"/>
              </a:rPr>
              <a:t>- -</a:t>
            </a:r>
          </a:p>
          <a:p>
            <a:pPr marL="0" indent="0">
              <a:buNone/>
            </a:pPr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Random Forest complimented by AdaBoost was the most accurate.</a:t>
            </a:r>
            <a:endParaRPr lang="en-US" sz="2400" dirty="0">
              <a:cs typeface="Calibri" panose="020F0502020204030204"/>
            </a:endParaRPr>
          </a:p>
          <a:p>
            <a:endParaRPr lang="en-US" sz="2400" dirty="0">
              <a:cs typeface="Calibri" panose="020F0502020204030204"/>
            </a:endParaRPr>
          </a:p>
          <a:p>
            <a:endParaRPr lang="en-US" sz="2400" dirty="0">
              <a:cs typeface="Calibri" panose="020F0502020204030204"/>
            </a:endParaRPr>
          </a:p>
        </p:txBody>
      </p:sp>
      <p:pic>
        <p:nvPicPr>
          <p:cNvPr id="3" name="Model Selection">
            <a:hlinkClick r:id="" action="ppaction://media"/>
            <a:extLst>
              <a:ext uri="{FF2B5EF4-FFF2-40B4-BE49-F238E27FC236}">
                <a16:creationId xmlns:a16="http://schemas.microsoft.com/office/drawing/2014/main" id="{8CAEDAB2-4104-544C-98CD-9FD9D773F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3297" y="11750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941C0EC7-2BFE-4B61-AACE-082236B27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870" y="1805230"/>
            <a:ext cx="7807649" cy="3750356"/>
          </a:xfrm>
          <a:prstGeom prst="rect">
            <a:avLst/>
          </a:prstGeom>
        </p:spPr>
      </p:pic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25DA7-8DCD-481C-B4BC-797D8414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24351-2B1F-441C-9E58-624FF922A6E2}"/>
              </a:ext>
            </a:extLst>
          </p:cNvPr>
          <p:cNvSpPr txBox="1"/>
          <p:nvPr/>
        </p:nvSpPr>
        <p:spPr>
          <a:xfrm>
            <a:off x="405033" y="3428789"/>
            <a:ext cx="5090522" cy="30637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00" dirty="0">
                <a:ea typeface="+mn-lt"/>
                <a:cs typeface="+mn-lt"/>
              </a:rPr>
              <a:t>• </a:t>
            </a:r>
            <a:r>
              <a:rPr lang="en-US" sz="1700" dirty="0" err="1">
                <a:ea typeface="+mn-lt"/>
                <a:cs typeface="+mn-lt"/>
              </a:rPr>
              <a:t>RandomForestClassifier</a:t>
            </a:r>
            <a:endParaRPr lang="en-US" dirty="0" err="1">
              <a:ea typeface="+mn-lt"/>
              <a:cs typeface="+mn-lt"/>
            </a:endParaRPr>
          </a:p>
          <a:p>
            <a:endParaRPr lang="en-US" sz="1700" dirty="0">
              <a:ea typeface="+mn-lt"/>
              <a:cs typeface="+mn-lt"/>
            </a:endParaRPr>
          </a:p>
          <a:p>
            <a:endParaRPr lang="en-US" sz="1700" dirty="0">
              <a:ea typeface="+mn-lt"/>
              <a:cs typeface="+mn-lt"/>
            </a:endParaRPr>
          </a:p>
          <a:p>
            <a:r>
              <a:rPr lang="en-US" sz="1700" dirty="0">
                <a:ea typeface="+mn-lt"/>
                <a:cs typeface="+mn-lt"/>
              </a:rPr>
              <a:t>• </a:t>
            </a:r>
            <a:r>
              <a:rPr lang="en-US" sz="1700" dirty="0" err="1">
                <a:ea typeface="+mn-lt"/>
                <a:cs typeface="+mn-lt"/>
              </a:rPr>
              <a:t>SelectFromModel</a:t>
            </a:r>
            <a:endParaRPr lang="en-US" dirty="0" err="1">
              <a:ea typeface="+mn-lt"/>
              <a:cs typeface="+mn-lt"/>
            </a:endParaRPr>
          </a:p>
          <a:p>
            <a:endParaRPr lang="en-US" sz="1700" dirty="0">
              <a:ea typeface="+mn-lt"/>
              <a:cs typeface="+mn-lt"/>
            </a:endParaRPr>
          </a:p>
          <a:p>
            <a:endParaRPr lang="en-US" sz="1700" dirty="0">
              <a:cs typeface="Calibri"/>
            </a:endParaRPr>
          </a:p>
          <a:p>
            <a:r>
              <a:rPr lang="en-US" sz="1700" dirty="0">
                <a:ea typeface="+mn-lt"/>
                <a:cs typeface="+mn-lt"/>
              </a:rPr>
              <a:t>• New data frame of extracted features was created</a:t>
            </a:r>
            <a:endParaRPr lang="en-US">
              <a:ea typeface="+mn-lt"/>
              <a:cs typeface="+mn-lt"/>
            </a:endParaRPr>
          </a:p>
          <a:p>
            <a:endParaRPr lang="en-US" sz="1700" dirty="0">
              <a:cs typeface="Calibri" panose="020F0502020204030204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</p:txBody>
      </p:sp>
      <p:pic>
        <p:nvPicPr>
          <p:cNvPr id="4" name="Feature Selection">
            <a:hlinkClick r:id="" action="ppaction://media"/>
            <a:extLst>
              <a:ext uri="{FF2B5EF4-FFF2-40B4-BE49-F238E27FC236}">
                <a16:creationId xmlns:a16="http://schemas.microsoft.com/office/drawing/2014/main" id="{701752FF-0778-F341-87CA-AA1C1BEEE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2719" y="115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9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334F7-0EF8-4805-B13D-6E5E9AB3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Model Evaluation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3D48B-409D-4D5C-BBB2-F1AE08E61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741" y="1628201"/>
            <a:ext cx="5151573" cy="4317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Split the dataset using a 70/30 train/test 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Utilized default parameters to establish a baseline metric.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Hyperparameter tuning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Cross validation</a:t>
            </a:r>
            <a:endParaRPr lang="en-US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sz="1400">
              <a:ea typeface="+mn-lt"/>
              <a:cs typeface="+mn-lt"/>
            </a:endParaRPr>
          </a:p>
          <a:p>
            <a:endParaRPr lang="en-US" sz="1400">
              <a:cs typeface="Calibri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EDE469A-428D-475A-8DD2-B0E2CDAA1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21136"/>
              </p:ext>
            </p:extLst>
          </p:nvPr>
        </p:nvGraphicFramePr>
        <p:xfrm>
          <a:off x="6907967" y="2123606"/>
          <a:ext cx="4595349" cy="398296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595349">
                  <a:extLst>
                    <a:ext uri="{9D8B030D-6E8A-4147-A177-3AD203B41FA5}">
                      <a16:colId xmlns:a16="http://schemas.microsoft.com/office/drawing/2014/main" val="2684652607"/>
                    </a:ext>
                  </a:extLst>
                </a:gridCol>
              </a:tblGrid>
              <a:tr h="6638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u="none" strike="noStrike" noProof="0"/>
                        <a:t>Random Forest Classification: </a:t>
                      </a:r>
                      <a:endParaRPr lang="en-US" sz="2000"/>
                    </a:p>
                  </a:txBody>
                  <a:tcPr marL="105109" marR="105109" marT="52554" marB="52554"/>
                </a:tc>
                <a:extLst>
                  <a:ext uri="{0D108BD9-81ED-4DB2-BD59-A6C34878D82A}">
                    <a16:rowId xmlns:a16="http://schemas.microsoft.com/office/drawing/2014/main" val="205847460"/>
                  </a:ext>
                </a:extLst>
              </a:tr>
              <a:tr h="6638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/>
                        <a:t>BASELINE CLASSIFICATION MODEL - 0.497</a:t>
                      </a:r>
                      <a:endParaRPr lang="en-US" sz="1600"/>
                    </a:p>
                  </a:txBody>
                  <a:tcPr marL="105109" marR="105109" marT="52554" marB="52554"/>
                </a:tc>
                <a:extLst>
                  <a:ext uri="{0D108BD9-81ED-4DB2-BD59-A6C34878D82A}">
                    <a16:rowId xmlns:a16="http://schemas.microsoft.com/office/drawing/2014/main" val="3648630980"/>
                  </a:ext>
                </a:extLst>
              </a:tr>
              <a:tr h="6638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/>
                        <a:t>INITIAL RANDOM FOREST MODEL - 0.580 </a:t>
                      </a:r>
                      <a:endParaRPr lang="en-US" sz="1600"/>
                    </a:p>
                  </a:txBody>
                  <a:tcPr marL="105109" marR="105109" marT="52554" marB="52554"/>
                </a:tc>
                <a:extLst>
                  <a:ext uri="{0D108BD9-81ED-4DB2-BD59-A6C34878D82A}">
                    <a16:rowId xmlns:a16="http://schemas.microsoft.com/office/drawing/2014/main" val="927588752"/>
                  </a:ext>
                </a:extLst>
              </a:tr>
              <a:tr h="6638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/>
                        <a:t>TUNED RANDOM FOREST MODEL - 0.580 </a:t>
                      </a:r>
                      <a:endParaRPr lang="en-US" sz="1600"/>
                    </a:p>
                  </a:txBody>
                  <a:tcPr marL="105109" marR="105109" marT="52554" marB="52554"/>
                </a:tc>
                <a:extLst>
                  <a:ext uri="{0D108BD9-81ED-4DB2-BD59-A6C34878D82A}">
                    <a16:rowId xmlns:a16="http://schemas.microsoft.com/office/drawing/2014/main" val="472031739"/>
                  </a:ext>
                </a:extLst>
              </a:tr>
              <a:tr h="6638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/>
                        <a:t>ADABOOST MODEL – Mean CV Score: 0.6614 </a:t>
                      </a:r>
                      <a:endParaRPr lang="en-US" sz="1600"/>
                    </a:p>
                  </a:txBody>
                  <a:tcPr marL="105109" marR="105109" marT="52554" marB="52554"/>
                </a:tc>
                <a:extLst>
                  <a:ext uri="{0D108BD9-81ED-4DB2-BD59-A6C34878D82A}">
                    <a16:rowId xmlns:a16="http://schemas.microsoft.com/office/drawing/2014/main" val="1759613043"/>
                  </a:ext>
                </a:extLst>
              </a:tr>
              <a:tr h="6638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u="none" strike="noStrike" noProof="0"/>
                        <a:t>TUNED ADABOOST MODEL – Mean CV Score: 0.6624</a:t>
                      </a:r>
                      <a:endParaRPr lang="en-US" sz="1600"/>
                    </a:p>
                  </a:txBody>
                  <a:tcPr marL="105109" marR="105109" marT="52554" marB="52554"/>
                </a:tc>
                <a:extLst>
                  <a:ext uri="{0D108BD9-81ED-4DB2-BD59-A6C34878D82A}">
                    <a16:rowId xmlns:a16="http://schemas.microsoft.com/office/drawing/2014/main" val="3994100684"/>
                  </a:ext>
                </a:extLst>
              </a:tr>
            </a:tbl>
          </a:graphicData>
        </a:graphic>
      </p:graphicFrame>
      <p:pic>
        <p:nvPicPr>
          <p:cNvPr id="4" name="Model Evaluation">
            <a:hlinkClick r:id="" action="ppaction://media"/>
            <a:extLst>
              <a:ext uri="{FF2B5EF4-FFF2-40B4-BE49-F238E27FC236}">
                <a16:creationId xmlns:a16="http://schemas.microsoft.com/office/drawing/2014/main" id="{53340498-3BA6-124D-BDBC-9172B122A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6916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0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646</Words>
  <Application>Microsoft Office PowerPoint</Application>
  <PresentationFormat>Widescreen</PresentationFormat>
  <Paragraphs>145</Paragraphs>
  <Slides>15</Slides>
  <Notes>8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Wingdings</vt:lpstr>
      <vt:lpstr>Wingdings,Sans-Serif</vt:lpstr>
      <vt:lpstr>Office Theme</vt:lpstr>
      <vt:lpstr>Predicting the Probability of Recidivism</vt:lpstr>
      <vt:lpstr>Presentation Outline</vt:lpstr>
      <vt:lpstr>Introduction</vt:lpstr>
      <vt:lpstr>Data Cleaning &amp; Transformation</vt:lpstr>
      <vt:lpstr>Exploratory Data Analysis</vt:lpstr>
      <vt:lpstr>Correlation to Target Variable</vt:lpstr>
      <vt:lpstr>Model Selection</vt:lpstr>
      <vt:lpstr>Feature Selection</vt:lpstr>
      <vt:lpstr>Model Evaluation</vt:lpstr>
      <vt:lpstr>AdaBoost Results</vt:lpstr>
      <vt:lpstr>AdaBoost ROC Curve</vt:lpstr>
      <vt:lpstr>Additional  Models</vt:lpstr>
      <vt:lpstr>Conclusions</vt:lpstr>
      <vt:lpstr>Future Work</vt:lpstr>
      <vt:lpstr>References / 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Probability of Recidivism</dc:title>
  <dc:creator>Myra Couture</dc:creator>
  <cp:lastModifiedBy>Myra Couture</cp:lastModifiedBy>
  <cp:revision>299</cp:revision>
  <dcterms:created xsi:type="dcterms:W3CDTF">2021-04-25T22:57:42Z</dcterms:created>
  <dcterms:modified xsi:type="dcterms:W3CDTF">2021-06-03T17:55:37Z</dcterms:modified>
</cp:coreProperties>
</file>